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A4C82-D8EA-4E14-ACE7-88CA94099C1A}" type="datetimeFigureOut">
              <a:rPr kumimoji="1" lang="ja-JP" altLang="en-US" smtClean="0"/>
              <a:pPr/>
              <a:t>2015/12/10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B5F3-1803-445B-BB4E-ABD6DFD7FFD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1584176" cy="158417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11272" name="Picture 8" descr="http://msp.c.yimg.jp/yjimage?q=EKFrIpUXyLH3lHrV0r6D8ANA2L9LxSrcK.WFx83RsYDOlmlLhLdgbcbiePGQBTnL8pJuZIaO0eMRNhD_4ukOjgI4nYUCyTdLrj7S_DStjs_benRX.qOsVg4JMtXmTcRIzLw5tq1JmVTWH7PijFuz&amp;sig=13ags22sh&amp;x=204&amp;y=1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7" y="5213669"/>
            <a:ext cx="1440160" cy="1383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1274" name="Picture 10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229200"/>
            <a:ext cx="1980034" cy="1322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9" name="テキスト ボックス 8"/>
          <p:cNvSpPr txBox="1"/>
          <p:nvPr/>
        </p:nvSpPr>
        <p:spPr>
          <a:xfrm>
            <a:off x="107504" y="188640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単位団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60232" y="332656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市区町村スポーツ少年団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6608385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日本スポーツ少年団</a:t>
            </a:r>
            <a:endParaRPr kumimoji="1" lang="ja-JP" altLang="en-US" sz="1200" dirty="0"/>
          </a:p>
        </p:txBody>
      </p:sp>
      <p:pic>
        <p:nvPicPr>
          <p:cNvPr id="11276" name="Picture 1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3155" y="620688"/>
            <a:ext cx="2018745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6732240" y="6608385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都道府県スポーツ少年団</a:t>
            </a:r>
            <a:endParaRPr kumimoji="1" lang="ja-JP" altLang="en-US" sz="1200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2123728" y="620688"/>
            <a:ext cx="4389427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86404" y="2780928"/>
            <a:ext cx="557204" cy="19442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 smtClean="0"/>
              <a:t>①</a:t>
            </a:r>
            <a:r>
              <a:rPr kumimoji="1" lang="en-US" altLang="ja-JP" sz="1200" dirty="0" smtClean="0"/>
              <a:t>Web</a:t>
            </a:r>
            <a:r>
              <a:rPr kumimoji="1" lang="ja-JP" altLang="en-US" sz="1200" dirty="0" smtClean="0"/>
              <a:t>登録</a:t>
            </a:r>
            <a:r>
              <a:rPr kumimoji="1" lang="ja-JP" altLang="en-US" sz="1200" dirty="0" smtClean="0"/>
              <a:t>案内（</a:t>
            </a:r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月）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ログイン方法の通知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15816" y="159023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②</a:t>
            </a:r>
            <a:r>
              <a:rPr kumimoji="1" lang="en-US" altLang="ja-JP" sz="1200" dirty="0" smtClean="0"/>
              <a:t>Web</a:t>
            </a:r>
            <a:r>
              <a:rPr kumimoji="1" lang="ja-JP" altLang="en-US" sz="1200" dirty="0" smtClean="0"/>
              <a:t>登録</a:t>
            </a:r>
            <a:r>
              <a:rPr kumimoji="1" lang="ja-JP" altLang="en-US" sz="1200" dirty="0" smtClean="0"/>
              <a:t>で更新登録申請（～</a:t>
            </a:r>
            <a:r>
              <a:rPr kumimoji="1" lang="en-US" altLang="ja-JP" sz="1200" dirty="0" smtClean="0"/>
              <a:t>6</a:t>
            </a:r>
            <a:r>
              <a:rPr kumimoji="1" lang="ja-JP" altLang="en-US" sz="1200" dirty="0" smtClean="0"/>
              <a:t>月）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団情報、指導者情報、団員情報の入力</a:t>
            </a:r>
            <a:endParaRPr kumimoji="1" lang="ja-JP" altLang="en-US" sz="1200" dirty="0"/>
          </a:p>
        </p:txBody>
      </p:sp>
      <p:cxnSp>
        <p:nvCxnSpPr>
          <p:cNvPr id="31" name="直線矢印コネクタ 30"/>
          <p:cNvCxnSpPr/>
          <p:nvPr/>
        </p:nvCxnSpPr>
        <p:spPr>
          <a:xfrm flipH="1">
            <a:off x="2123728" y="1196752"/>
            <a:ext cx="4389427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915816" y="69269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③</a:t>
            </a:r>
            <a:r>
              <a:rPr kumimoji="1" lang="ja-JP" altLang="en-US" sz="1200" dirty="0" smtClean="0"/>
              <a:t>更新登録団からの申請を受付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登録団情報の確認、</a:t>
            </a:r>
            <a:r>
              <a:rPr lang="ja-JP" altLang="en-US" sz="1200" dirty="0"/>
              <a:t>登録料の請求（メール）</a:t>
            </a:r>
            <a:endParaRPr kumimoji="1" lang="ja-JP" altLang="en-US" sz="1200" dirty="0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2123728" y="1772816"/>
            <a:ext cx="4389427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915816" y="1279793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④</a:t>
            </a:r>
            <a:r>
              <a:rPr kumimoji="1" lang="ja-JP" altLang="en-US" sz="1200" dirty="0" smtClean="0"/>
              <a:t>請求に基づき登録料の納入</a:t>
            </a:r>
            <a:endParaRPr kumimoji="1" lang="ja-JP" altLang="en-US" sz="1200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6948264" y="1628800"/>
            <a:ext cx="5204" cy="3528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8388424" y="2492896"/>
            <a:ext cx="557204" cy="28803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⑤</a:t>
            </a:r>
            <a:r>
              <a:rPr lang="en-US" altLang="ja-JP" sz="1200" dirty="0" smtClean="0"/>
              <a:t>web</a:t>
            </a:r>
            <a:r>
              <a:rPr lang="ja-JP" altLang="en-US" sz="1200" smtClean="0"/>
              <a:t>登録</a:t>
            </a:r>
            <a:r>
              <a:rPr lang="ja-JP" altLang="en-US" sz="1200" dirty="0" smtClean="0"/>
              <a:t>で更新</a:t>
            </a:r>
            <a:r>
              <a:rPr lang="ja-JP" altLang="en-US" sz="1200" dirty="0"/>
              <a:t>登録申請（</a:t>
            </a:r>
            <a:r>
              <a:rPr lang="ja-JP" altLang="en-US" sz="1200" dirty="0" smtClean="0"/>
              <a:t>～</a:t>
            </a:r>
            <a:r>
              <a:rPr lang="en-US" altLang="ja-JP" sz="1200" dirty="0" smtClean="0"/>
              <a:t>7</a:t>
            </a:r>
            <a:r>
              <a:rPr lang="ja-JP" altLang="en-US" sz="1200" dirty="0" smtClean="0"/>
              <a:t>月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r>
              <a:rPr lang="ja-JP" altLang="en-US" sz="1200" dirty="0" smtClean="0"/>
              <a:t>単位団情報を取りまとめ、登録申請</a:t>
            </a:r>
            <a:endParaRPr lang="ja-JP" altLang="en-US" sz="1200" dirty="0"/>
          </a:p>
        </p:txBody>
      </p:sp>
      <p:cxnSp>
        <p:nvCxnSpPr>
          <p:cNvPr id="49" name="直線矢印コネクタ 48"/>
          <p:cNvCxnSpPr/>
          <p:nvPr/>
        </p:nvCxnSpPr>
        <p:spPr>
          <a:xfrm flipH="1">
            <a:off x="2270804" y="6593378"/>
            <a:ext cx="4608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1254428" y="2132856"/>
            <a:ext cx="5204" cy="3024074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8239204" y="1700808"/>
            <a:ext cx="5204" cy="3456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7596336" y="1628800"/>
            <a:ext cx="5204" cy="3528000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690410" y="2492896"/>
            <a:ext cx="553998" cy="2448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⑥市区町村からの申請を受付</a:t>
            </a:r>
            <a:endParaRPr lang="en-US" altLang="ja-JP" sz="1200" dirty="0" smtClean="0"/>
          </a:p>
          <a:p>
            <a:r>
              <a:rPr lang="ja-JP" altLang="en-US" sz="1200" dirty="0" smtClean="0"/>
              <a:t>登録料の請求（メール）</a:t>
            </a:r>
            <a:endParaRPr lang="ja-JP" altLang="en-US" sz="12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132930" y="2492896"/>
            <a:ext cx="369332" cy="25202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200" dirty="0" smtClean="0"/>
              <a:t>⑦請求に基づき登録料の納入</a:t>
            </a:r>
            <a:endParaRPr lang="ja-JP" altLang="en-US" sz="1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275856" y="558526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⑧</a:t>
            </a:r>
            <a:r>
              <a:rPr lang="en-US" altLang="ja-JP" sz="1200" dirty="0" smtClean="0"/>
              <a:t> </a:t>
            </a:r>
            <a:r>
              <a:rPr lang="en-US" altLang="ja-JP" sz="1200" dirty="0"/>
              <a:t>WEB</a:t>
            </a:r>
            <a:r>
              <a:rPr lang="ja-JP" altLang="en-US" sz="1200" dirty="0" smtClean="0"/>
              <a:t>登録</a:t>
            </a:r>
            <a:r>
              <a:rPr lang="ja-JP" altLang="en-US" sz="1200" dirty="0"/>
              <a:t>で</a:t>
            </a:r>
            <a:r>
              <a:rPr lang="ja-JP" altLang="en-US" sz="1200" dirty="0" smtClean="0"/>
              <a:t>更新</a:t>
            </a:r>
            <a:r>
              <a:rPr lang="ja-JP" altLang="en-US" sz="1200" dirty="0"/>
              <a:t>登録申請</a:t>
            </a:r>
            <a:r>
              <a:rPr kumimoji="1" lang="ja-JP" altLang="en-US" sz="1200" dirty="0" smtClean="0"/>
              <a:t>（～</a:t>
            </a:r>
            <a:r>
              <a:rPr lang="en-US" altLang="ja-JP" sz="1200" dirty="0"/>
              <a:t>9</a:t>
            </a:r>
            <a:r>
              <a:rPr kumimoji="1" lang="ja-JP" altLang="en-US" sz="1200" dirty="0" smtClean="0"/>
              <a:t>月）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市区町村情報を取りまとめ、登録申請</a:t>
            </a:r>
            <a:endParaRPr kumimoji="1" lang="ja-JP" altLang="en-US" sz="1200" dirty="0"/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2270804" y="6089322"/>
            <a:ext cx="4608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3275856" y="6131713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⑨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都道府県からの申請を受付</a:t>
            </a:r>
            <a:r>
              <a:rPr lang="ja-JP" altLang="en-US" sz="1200" dirty="0"/>
              <a:t>、</a:t>
            </a:r>
            <a:r>
              <a:rPr lang="ja-JP" altLang="en-US" sz="1200" dirty="0" smtClean="0"/>
              <a:t>登録料の請求</a:t>
            </a:r>
            <a:endParaRPr kumimoji="1" lang="ja-JP" altLang="en-US" sz="1200" dirty="0"/>
          </a:p>
        </p:txBody>
      </p:sp>
      <p:cxnSp>
        <p:nvCxnSpPr>
          <p:cNvPr id="61" name="直線矢印コネクタ 60"/>
          <p:cNvCxnSpPr/>
          <p:nvPr/>
        </p:nvCxnSpPr>
        <p:spPr>
          <a:xfrm flipH="1">
            <a:off x="2267744" y="5585266"/>
            <a:ext cx="4608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3275856" y="6608385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⑩</a:t>
            </a:r>
            <a:r>
              <a:rPr kumimoji="1" lang="ja-JP" altLang="en-US" sz="1200" dirty="0" smtClean="0"/>
              <a:t>請求に基づき登録料の納入</a:t>
            </a:r>
            <a:endParaRPr kumimoji="1" lang="ja-JP" altLang="en-US" sz="1200" dirty="0"/>
          </a:p>
        </p:txBody>
      </p:sp>
      <p:pic>
        <p:nvPicPr>
          <p:cNvPr id="11278" name="Picture 1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420888"/>
            <a:ext cx="526402" cy="355848"/>
          </a:xfrm>
          <a:prstGeom prst="rect">
            <a:avLst/>
          </a:prstGeom>
          <a:noFill/>
        </p:spPr>
      </p:pic>
      <p:pic>
        <p:nvPicPr>
          <p:cNvPr id="11280" name="Picture 16" descr="http://msp.c.yimg.jp/yjimage?q=E809n1IXyLHyODPZo16FMrpcMrwituwnfKQQdMscwqmkDX60PZKoi041vZ2OkkAEBmTqKwONforIcdoKTkGQVpY1dXIBOfAmU7QVxzjAm.IxZ1VCIv7oU1TMw9YTXywjUry6OK8rYXVcXjpKWYda&amp;sig=13a0u01t4&amp;x=237&amp;y=2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4737" y="188640"/>
            <a:ext cx="491079" cy="441350"/>
          </a:xfrm>
          <a:prstGeom prst="rect">
            <a:avLst/>
          </a:prstGeom>
          <a:noFill/>
        </p:spPr>
      </p:pic>
      <p:pic>
        <p:nvPicPr>
          <p:cNvPr id="65" name="Picture 16" descr="http://msp.c.yimg.jp/yjimage?q=E809n1IXyLHyODPZo16FMrpcMrwituwnfKQQdMscwqmkDX60PZKoi041vZ2OkkAEBmTqKwONforIcdoKTkGQVpY1dXIBOfAmU7QVxzjAm.IxZ1VCIv7oU1TMw9YTXywjUry6OK8rYXVcXjpKWYda&amp;sig=13a0u01t4&amp;x=237&amp;y=2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4737" y="755402"/>
            <a:ext cx="491079" cy="441350"/>
          </a:xfrm>
          <a:prstGeom prst="rect">
            <a:avLst/>
          </a:prstGeom>
          <a:noFill/>
        </p:spPr>
      </p:pic>
      <p:pic>
        <p:nvPicPr>
          <p:cNvPr id="66" name="Picture 16" descr="http://msp.c.yimg.jp/yjimage?q=E809n1IXyLHyODPZo16FMrpcMrwituwnfKQQdMscwqmkDX60PZKoi041vZ2OkkAEBmTqKwONforIcdoKTkGQVpY1dXIBOfAmU7QVxzjAm.IxZ1VCIv7oU1TMw9YTXywjUry6OK8rYXVcXjpKWYda&amp;sig=13a0u01t4&amp;x=237&amp;y=2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6089322"/>
            <a:ext cx="491079" cy="441350"/>
          </a:xfrm>
          <a:prstGeom prst="rect">
            <a:avLst/>
          </a:prstGeom>
          <a:noFill/>
        </p:spPr>
      </p:pic>
      <p:pic>
        <p:nvPicPr>
          <p:cNvPr id="67" name="Picture 16" descr="http://msp.c.yimg.jp/yjimage?q=E809n1IXyLHyODPZo16FMrpcMrwituwnfKQQdMscwqmkDX60PZKoi041vZ2OkkAEBmTqKwONforIcdoKTkGQVpY1dXIBOfAmU7QVxzjAm.IxZ1VCIv7oU1TMw9YTXywjUry6OK8rYXVcXjpKWYda&amp;sig=13a0u01t4&amp;x=237&amp;y=2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5585266"/>
            <a:ext cx="491079" cy="441350"/>
          </a:xfrm>
          <a:prstGeom prst="rect">
            <a:avLst/>
          </a:prstGeom>
          <a:noFill/>
        </p:spPr>
      </p:pic>
      <p:pic>
        <p:nvPicPr>
          <p:cNvPr id="68" name="Picture 16" descr="http://msp.c.yimg.jp/yjimage?q=E809n1IXyLHyODPZo16FMrpcMrwituwnfKQQdMscwqmkDX60PZKoi041vZ2OkkAEBmTqKwONforIcdoKTkGQVpY1dXIBOfAmU7QVxzjAm.IxZ1VCIv7oU1TMw9YTXywjUry6OK8rYXVcXjpKWYda&amp;sig=13a0u01t4&amp;x=237&amp;y=2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1988840"/>
            <a:ext cx="491079" cy="441350"/>
          </a:xfrm>
          <a:prstGeom prst="rect">
            <a:avLst/>
          </a:prstGeom>
          <a:noFill/>
        </p:spPr>
      </p:pic>
      <p:pic>
        <p:nvPicPr>
          <p:cNvPr id="69" name="Picture 16" descr="http://msp.c.yimg.jp/yjimage?q=E809n1IXyLHyODPZo16FMrpcMrwituwnfKQQdMscwqmkDX60PZKoi041vZ2OkkAEBmTqKwONforIcdoKTkGQVpY1dXIBOfAmU7QVxzjAm.IxZ1VCIv7oU1TMw9YTXywjUry6OK8rYXVcXjpKWYda&amp;sig=13a0u01t4&amp;x=237&amp;y=2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60432" y="1988840"/>
            <a:ext cx="491079" cy="441350"/>
          </a:xfrm>
          <a:prstGeom prst="rect">
            <a:avLst/>
          </a:prstGeom>
          <a:noFill/>
        </p:spPr>
      </p:pic>
      <p:pic>
        <p:nvPicPr>
          <p:cNvPr id="40" name="図 39"/>
          <p:cNvPicPr/>
          <p:nvPr/>
        </p:nvPicPr>
        <p:blipFill>
          <a:blip r:embed="rId8" cstate="print"/>
          <a:srcRect l="6197" t="10703" r="11178" b="8524"/>
          <a:stretch>
            <a:fillRect/>
          </a:stretch>
        </p:blipFill>
        <p:spPr bwMode="auto">
          <a:xfrm>
            <a:off x="2123728" y="2348880"/>
            <a:ext cx="2016224" cy="1224136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39" name="直線矢印コネクタ 38"/>
          <p:cNvCxnSpPr/>
          <p:nvPr/>
        </p:nvCxnSpPr>
        <p:spPr>
          <a:xfrm flipV="1">
            <a:off x="2339752" y="1916832"/>
            <a:ext cx="4176464" cy="3168353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995936" y="3933056"/>
            <a:ext cx="18002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kumimoji="1" lang="ja-JP" altLang="en-US" sz="1200" dirty="0" smtClean="0"/>
              <a:t>①</a:t>
            </a:r>
            <a:r>
              <a:rPr kumimoji="1" lang="en-US" altLang="ja-JP" sz="1200" dirty="0" smtClean="0"/>
              <a:t>Web</a:t>
            </a:r>
            <a:r>
              <a:rPr kumimoji="1" lang="ja-JP" altLang="en-US" sz="1200" dirty="0" smtClean="0"/>
              <a:t>登録</a:t>
            </a:r>
            <a:r>
              <a:rPr kumimoji="1" lang="ja-JP" altLang="en-US" sz="1200" dirty="0" smtClean="0"/>
              <a:t>案内</a:t>
            </a:r>
            <a:r>
              <a:rPr kumimoji="1" lang="ja-JP" altLang="en-US" sz="1200" dirty="0" smtClean="0"/>
              <a:t>（</a:t>
            </a:r>
            <a:r>
              <a:rPr lang="en-US" altLang="ja-JP" sz="1200" dirty="0" smtClean="0"/>
              <a:t>2</a:t>
            </a:r>
            <a:r>
              <a:rPr kumimoji="1" lang="ja-JP" altLang="en-US" sz="1200" dirty="0" smtClean="0"/>
              <a:t>月</a:t>
            </a:r>
            <a:r>
              <a:rPr kumimoji="1" lang="ja-JP" altLang="en-US" sz="1200" dirty="0" smtClean="0"/>
              <a:t>）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ログイン方法の通知</a:t>
            </a:r>
            <a:endParaRPr kumimoji="1" lang="ja-JP" altLang="en-US" sz="1200" dirty="0"/>
          </a:p>
        </p:txBody>
      </p:sp>
      <p:pic>
        <p:nvPicPr>
          <p:cNvPr id="70" name="Picture 14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4005064"/>
            <a:ext cx="526402" cy="355848"/>
          </a:xfrm>
          <a:prstGeom prst="rect">
            <a:avLst/>
          </a:prstGeom>
          <a:noFill/>
        </p:spPr>
      </p:pic>
      <p:sp>
        <p:nvSpPr>
          <p:cNvPr id="41" name="テキスト ボックス 40"/>
          <p:cNvSpPr txBox="1"/>
          <p:nvPr/>
        </p:nvSpPr>
        <p:spPr>
          <a:xfrm>
            <a:off x="-3636912" y="3140968"/>
            <a:ext cx="3348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図（イラスト）は再編集をお願いします。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275856" y="5229200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①</a:t>
            </a:r>
            <a:r>
              <a:rPr lang="en-US" altLang="ja-JP" sz="1200" dirty="0" smtClean="0"/>
              <a:t>Web</a:t>
            </a:r>
            <a:r>
              <a:rPr lang="ja-JP" altLang="en-US" sz="1200" dirty="0" smtClean="0"/>
              <a:t>登録案内（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月）ログイン方法の通知</a:t>
            </a:r>
            <a:endParaRPr kumimoji="1" lang="ja-JP" altLang="en-US" sz="1200" dirty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2267744" y="5157192"/>
            <a:ext cx="46080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183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ozawa-hiro</dc:creator>
  <cp:lastModifiedBy>ozawa-hiro</cp:lastModifiedBy>
  <cp:revision>13</cp:revision>
  <dcterms:created xsi:type="dcterms:W3CDTF">2015-09-09T05:53:32Z</dcterms:created>
  <dcterms:modified xsi:type="dcterms:W3CDTF">2015-12-10T09:54:17Z</dcterms:modified>
</cp:coreProperties>
</file>